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2" r:id="rId9"/>
    <p:sldId id="263" r:id="rId10"/>
  </p:sldIdLst>
  <p:sldSz cx="9144000" cy="6858000" type="screen4x3"/>
  <p:notesSz cx="971073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00505" y="0"/>
            <a:ext cx="4207986" cy="343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0AB37-DCB2-47F5-8415-AFB9EF470BD9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811"/>
            <a:ext cx="4207986" cy="34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00505" y="6513811"/>
            <a:ext cx="4207986" cy="343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45ACF-DCF0-4305-97F2-E626AB5C4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0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00505" y="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BD71-72E6-4B03-AF70-0A6FAC38238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14007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71074" y="3257550"/>
            <a:ext cx="776859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00505" y="6513910"/>
            <a:ext cx="42079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CEED2-8AA6-4491-8C20-50CD31340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4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EED2-8AA6-4491-8C20-50CD313403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C70CD2-DC6A-4FC0-8125-18F7CBC44A6A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428BAE-B6C4-486C-9ADF-3A24F608E7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59" y="620688"/>
            <a:ext cx="7416825" cy="3069868"/>
          </a:xfrm>
        </p:spPr>
        <p:txBody>
          <a:bodyPr>
            <a:normAutofit/>
          </a:bodyPr>
          <a:lstStyle/>
          <a:p>
            <a:r>
              <a:rPr lang="cs-CZ" dirty="0" err="1" smtClean="0"/>
              <a:t>Unser</a:t>
            </a:r>
            <a:r>
              <a:rPr lang="cs-CZ" dirty="0" smtClean="0"/>
              <a:t> </a:t>
            </a:r>
            <a:r>
              <a:rPr lang="cs-CZ" dirty="0" err="1" smtClean="0"/>
              <a:t>Deutschunterricht</a:t>
            </a:r>
            <a:r>
              <a:rPr lang="cs-CZ" dirty="0" smtClean="0"/>
              <a:t> in </a:t>
            </a:r>
            <a:r>
              <a:rPr lang="cs-CZ" dirty="0" err="1" smtClean="0"/>
              <a:t>Hohenau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(14.3.2016)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7854696" cy="1752600"/>
          </a:xfrm>
        </p:spPr>
        <p:txBody>
          <a:bodyPr/>
          <a:lstStyle/>
          <a:p>
            <a:r>
              <a:rPr lang="cs-CZ" dirty="0" smtClean="0"/>
              <a:t>Studující katedry germanistiky PF 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„</a:t>
            </a:r>
            <a:r>
              <a:rPr lang="cs-CZ" dirty="0" err="1" smtClean="0"/>
              <a:t>Entspannungsphase</a:t>
            </a:r>
            <a:r>
              <a:rPr lang="cs-CZ" dirty="0" smtClean="0"/>
              <a:t>“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b="1" dirty="0" smtClean="0"/>
              <a:t>Dialog</a:t>
            </a:r>
          </a:p>
          <a:p>
            <a:pPr lvl="1"/>
            <a:r>
              <a:rPr lang="cs-CZ" sz="2800" dirty="0" smtClean="0"/>
              <a:t>míček</a:t>
            </a:r>
          </a:p>
          <a:p>
            <a:pPr lvl="1"/>
            <a:r>
              <a:rPr lang="cs-CZ" sz="2800" dirty="0"/>
              <a:t>p</a:t>
            </a:r>
            <a:r>
              <a:rPr lang="cs-CZ" sz="2800" dirty="0" smtClean="0"/>
              <a:t>oznat naše </a:t>
            </a:r>
            <a:r>
              <a:rPr lang="cs-CZ" sz="2800" dirty="0" smtClean="0"/>
              <a:t>žáky</a:t>
            </a:r>
            <a:endParaRPr lang="cs-CZ" sz="2800" dirty="0" smtClean="0"/>
          </a:p>
          <a:p>
            <a:pPr lvl="2"/>
            <a:r>
              <a:rPr lang="cs-CZ" sz="2800" i="1" dirty="0" smtClean="0"/>
              <a:t>„</a:t>
            </a:r>
            <a:r>
              <a:rPr lang="cs-CZ" sz="2800" i="1" dirty="0" err="1" smtClean="0"/>
              <a:t>Wie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ist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dein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Name</a:t>
            </a:r>
            <a:r>
              <a:rPr lang="cs-CZ" sz="2800" i="1" dirty="0" smtClean="0"/>
              <a:t>?“</a:t>
            </a:r>
          </a:p>
          <a:p>
            <a:pPr lvl="2"/>
            <a:r>
              <a:rPr lang="cs-CZ" sz="2800" i="1" dirty="0" smtClean="0"/>
              <a:t>„</a:t>
            </a:r>
            <a:r>
              <a:rPr lang="cs-CZ" sz="2800" i="1" dirty="0" err="1" smtClean="0"/>
              <a:t>Woher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kommst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du</a:t>
            </a:r>
            <a:r>
              <a:rPr lang="cs-CZ" sz="2800" i="1" dirty="0" smtClean="0"/>
              <a:t>?“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2) Uvedení do tématu hodiny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 smtClean="0"/>
              <a:t>Téma hodiny: </a:t>
            </a:r>
            <a:r>
              <a:rPr lang="cs-CZ" b="1" dirty="0" smtClean="0"/>
              <a:t>„</a:t>
            </a:r>
            <a:r>
              <a:rPr lang="cs-CZ" b="1" dirty="0" err="1" smtClean="0"/>
              <a:t>Auf</a:t>
            </a:r>
            <a:r>
              <a:rPr lang="cs-CZ" b="1" dirty="0" smtClean="0"/>
              <a:t> dem </a:t>
            </a:r>
            <a:r>
              <a:rPr lang="cs-CZ" b="1" dirty="0" err="1" smtClean="0"/>
              <a:t>Markt</a:t>
            </a:r>
            <a:r>
              <a:rPr lang="cs-CZ" b="1" dirty="0" smtClean="0"/>
              <a:t>“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chopnost orientovat se na trhu a v oblasti nakupování</a:t>
            </a:r>
          </a:p>
          <a:p>
            <a:pPr lvl="1"/>
            <a:r>
              <a:rPr lang="cs-CZ" sz="2000" dirty="0" smtClean="0"/>
              <a:t>„Dnes jdeme nakupovat“</a:t>
            </a:r>
          </a:p>
          <a:p>
            <a:pPr lvl="2"/>
            <a:r>
              <a:rPr lang="cs-CZ" sz="2000" dirty="0" smtClean="0"/>
              <a:t>Rozdělení žáků do více skupinek = výuka efektivnější</a:t>
            </a:r>
          </a:p>
          <a:p>
            <a:pPr lvl="2"/>
            <a:r>
              <a:rPr lang="cs-CZ" sz="2000" dirty="0" smtClean="0"/>
              <a:t>Učební materiál: velké a menší kartičky s potravinami</a:t>
            </a:r>
          </a:p>
          <a:p>
            <a:pPr lvl="1"/>
            <a:r>
              <a:rPr lang="cs-CZ" sz="2000" dirty="0" smtClean="0"/>
              <a:t>Dialog – procvičení slovní zásoby, negace, číslovky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Was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?“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Apfel</a:t>
            </a:r>
            <a:r>
              <a:rPr lang="cs-CZ" sz="2000" i="1" dirty="0" smtClean="0"/>
              <a:t>. Der </a:t>
            </a:r>
            <a:r>
              <a:rPr lang="cs-CZ" sz="2000" i="1" dirty="0" err="1" smtClean="0"/>
              <a:t>Apfel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groß</a:t>
            </a:r>
            <a:r>
              <a:rPr lang="cs-CZ" sz="2000" i="1" dirty="0" smtClean="0"/>
              <a:t>. X Der </a:t>
            </a:r>
            <a:r>
              <a:rPr lang="cs-CZ" sz="2000" i="1" dirty="0" err="1" smtClean="0"/>
              <a:t>Apfel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klein</a:t>
            </a:r>
            <a:r>
              <a:rPr lang="cs-CZ" sz="2000" i="1" dirty="0" smtClean="0"/>
              <a:t>.“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Was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? 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Apfel</a:t>
            </a:r>
            <a:r>
              <a:rPr lang="cs-CZ" sz="2000" i="1" dirty="0" smtClean="0"/>
              <a:t>.“ (</a:t>
            </a:r>
            <a:r>
              <a:rPr lang="cs-CZ" sz="2000" i="1" dirty="0" err="1" smtClean="0"/>
              <a:t>zeigend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Banane</a:t>
            </a:r>
            <a:r>
              <a:rPr lang="cs-CZ" sz="2000" i="1" dirty="0" smtClean="0"/>
              <a:t>)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kein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Apfel</a:t>
            </a:r>
            <a:r>
              <a:rPr lang="cs-CZ" sz="2000" i="1" dirty="0" smtClean="0"/>
              <a:t>. 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eine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Banane</a:t>
            </a:r>
            <a:r>
              <a:rPr lang="cs-CZ" sz="2000" i="1" dirty="0" smtClean="0"/>
              <a:t>.“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b="1" i="1" dirty="0" err="1" smtClean="0"/>
              <a:t>Ich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möchte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gerne</a:t>
            </a:r>
            <a:r>
              <a:rPr lang="cs-CZ" sz="2000" b="1" i="1" dirty="0" smtClean="0"/>
              <a:t> </a:t>
            </a:r>
            <a:r>
              <a:rPr lang="cs-CZ" sz="2000" i="1" dirty="0" err="1" smtClean="0"/>
              <a:t>zwei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Äpfel</a:t>
            </a:r>
            <a:r>
              <a:rPr lang="cs-CZ" sz="2000" i="1" dirty="0" smtClean="0"/>
              <a:t> </a:t>
            </a:r>
            <a:r>
              <a:rPr lang="cs-CZ" sz="2000" b="1" i="1" dirty="0" err="1" smtClean="0"/>
              <a:t>haben</a:t>
            </a:r>
            <a:r>
              <a:rPr lang="cs-CZ" sz="2000" i="1" dirty="0" smtClean="0"/>
              <a:t>.“</a:t>
            </a:r>
          </a:p>
          <a:p>
            <a:pPr lvl="3"/>
            <a:r>
              <a:rPr lang="cs-CZ" sz="2000" dirty="0" smtClean="0"/>
              <a:t>žáci reagují a dávají odpovídající kartičky</a:t>
            </a:r>
          </a:p>
          <a:p>
            <a:pPr lvl="3"/>
            <a:r>
              <a:rPr lang="cs-CZ" sz="2000" dirty="0"/>
              <a:t>r</a:t>
            </a:r>
            <a:r>
              <a:rPr lang="cs-CZ" sz="2000" dirty="0" smtClean="0"/>
              <a:t>eceptivní </a:t>
            </a:r>
            <a:r>
              <a:rPr lang="cs-CZ" sz="2000" smtClean="0"/>
              <a:t>→ produktivní </a:t>
            </a:r>
            <a:endParaRPr lang="cs-CZ" sz="2000" dirty="0" smtClean="0"/>
          </a:p>
          <a:p>
            <a:pPr lvl="2"/>
            <a:endParaRPr lang="cs-CZ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301608" cy="5472608"/>
          </a:xfrm>
        </p:spPr>
        <p:txBody>
          <a:bodyPr>
            <a:normAutofit/>
          </a:bodyPr>
          <a:lstStyle/>
          <a:p>
            <a:r>
              <a:rPr lang="cs-CZ" b="1" dirty="0" smtClean="0"/>
              <a:t>„Sám na trhu“</a:t>
            </a:r>
          </a:p>
          <a:p>
            <a:endParaRPr lang="cs-CZ" b="1" dirty="0" smtClean="0"/>
          </a:p>
          <a:p>
            <a:pPr lvl="1"/>
            <a:r>
              <a:rPr lang="cs-CZ" sz="2000" dirty="0"/>
              <a:t>a</a:t>
            </a:r>
            <a:r>
              <a:rPr lang="cs-CZ" sz="2000" dirty="0" smtClean="0"/>
              <a:t>utentická atmosféra – žáci jsou na trhu</a:t>
            </a:r>
          </a:p>
          <a:p>
            <a:pPr lvl="1"/>
            <a:r>
              <a:rPr lang="cs-CZ" sz="2000" dirty="0"/>
              <a:t>ž</a:t>
            </a:r>
            <a:r>
              <a:rPr lang="cs-CZ" sz="2000" dirty="0" smtClean="0"/>
              <a:t>áci podle přidělených nákupních seznamů hledají ve třídě určité potraviny, resp. kartičky s obrázky</a:t>
            </a:r>
          </a:p>
          <a:p>
            <a:pPr lvl="1"/>
            <a:r>
              <a:rPr lang="cs-CZ" sz="2000" dirty="0"/>
              <a:t>d</a:t>
            </a:r>
            <a:r>
              <a:rPr lang="cs-CZ" sz="2000" dirty="0" smtClean="0"/>
              <a:t>ramatizace – žáci komunikují s lidmi na trhu</a:t>
            </a:r>
          </a:p>
          <a:p>
            <a:pPr lvl="1"/>
            <a:r>
              <a:rPr lang="cs-CZ" sz="2000" dirty="0" smtClean="0"/>
              <a:t>Dialog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Hallo</a:t>
            </a:r>
            <a:r>
              <a:rPr lang="cs-CZ" sz="2000" i="1" dirty="0"/>
              <a:t>/</a:t>
            </a:r>
            <a:r>
              <a:rPr lang="cs-CZ" sz="2000" i="1" dirty="0" err="1" smtClean="0"/>
              <a:t>Guten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Morgen</a:t>
            </a:r>
            <a:r>
              <a:rPr lang="cs-CZ" sz="2000" i="1" dirty="0"/>
              <a:t>  </a:t>
            </a:r>
            <a:r>
              <a:rPr lang="cs-CZ" sz="2000" i="1" dirty="0" smtClean="0"/>
              <a:t>  „</a:t>
            </a:r>
            <a:r>
              <a:rPr lang="cs-CZ" sz="2000" i="1" dirty="0" err="1" smtClean="0"/>
              <a:t>Hallo</a:t>
            </a:r>
            <a:r>
              <a:rPr lang="cs-CZ" sz="2000" i="1" dirty="0" smtClean="0"/>
              <a:t>“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Was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wünschen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Sie</a:t>
            </a:r>
            <a:r>
              <a:rPr lang="cs-CZ" sz="2000" i="1" dirty="0" smtClean="0"/>
              <a:t>?“    „</a:t>
            </a:r>
            <a:r>
              <a:rPr lang="cs-CZ" sz="2000" i="1" dirty="0" err="1" smtClean="0"/>
              <a:t>Ich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möchte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gerne</a:t>
            </a:r>
            <a:r>
              <a:rPr lang="cs-CZ" sz="2000" i="1" dirty="0" smtClean="0"/>
              <a:t> … </a:t>
            </a:r>
            <a:r>
              <a:rPr lang="cs-CZ" sz="2000" i="1" dirty="0" err="1" smtClean="0"/>
              <a:t>haben</a:t>
            </a:r>
            <a:r>
              <a:rPr lang="cs-CZ" sz="2000" i="1" dirty="0" smtClean="0"/>
              <a:t>.“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Möchten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Sie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auch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Banane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haben</a:t>
            </a:r>
            <a:r>
              <a:rPr lang="cs-CZ" sz="2000" i="1" dirty="0" smtClean="0"/>
              <a:t>?“ </a:t>
            </a:r>
            <a:r>
              <a:rPr lang="cs-CZ" sz="2000" i="1" dirty="0" err="1" smtClean="0"/>
              <a:t>Nein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danke</a:t>
            </a:r>
            <a:r>
              <a:rPr lang="cs-CZ" sz="2000" i="1" dirty="0" smtClean="0"/>
              <a:t>. </a:t>
            </a:r>
            <a:r>
              <a:rPr lang="cs-CZ" sz="2000" i="1" dirty="0" err="1" smtClean="0"/>
              <a:t>Ich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möchte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keine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Banane</a:t>
            </a:r>
            <a:r>
              <a:rPr lang="cs-CZ" sz="2000" i="1" dirty="0" smtClean="0"/>
              <a:t>.“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Noch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etwas</a:t>
            </a:r>
            <a:r>
              <a:rPr lang="cs-CZ" sz="2000" i="1" dirty="0" smtClean="0"/>
              <a:t>?“     „</a:t>
            </a:r>
            <a:r>
              <a:rPr lang="cs-CZ" sz="2000" i="1" dirty="0" err="1" smtClean="0"/>
              <a:t>Nein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danke</a:t>
            </a:r>
            <a:r>
              <a:rPr lang="cs-CZ" sz="2000" i="1" dirty="0" smtClean="0"/>
              <a:t>./</a:t>
            </a:r>
            <a:r>
              <a:rPr lang="cs-CZ" sz="2000" i="1" dirty="0" err="1" smtClean="0"/>
              <a:t>Ja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ich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möchte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gerne</a:t>
            </a:r>
            <a:r>
              <a:rPr lang="cs-CZ" sz="2000" i="1" dirty="0"/>
              <a:t> </a:t>
            </a:r>
            <a:r>
              <a:rPr lang="cs-CZ" sz="2000" i="1" dirty="0" err="1" smtClean="0"/>
              <a:t>noch</a:t>
            </a:r>
            <a:r>
              <a:rPr lang="cs-CZ" sz="2000" i="1" dirty="0" smtClean="0"/>
              <a:t>… 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Auf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Wiedersehen</a:t>
            </a:r>
            <a:r>
              <a:rPr lang="cs-CZ" sz="2000" i="1" dirty="0" smtClean="0"/>
              <a:t>.“	    „</a:t>
            </a:r>
            <a:r>
              <a:rPr lang="cs-CZ" sz="2000" i="1" dirty="0" err="1" smtClean="0"/>
              <a:t>Auf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Wiedersehen</a:t>
            </a:r>
            <a:r>
              <a:rPr lang="cs-CZ" sz="2000" i="1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0942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r="6042"/>
          <a:stretch/>
        </p:blipFill>
        <p:spPr bwMode="auto">
          <a:xfrm>
            <a:off x="4675878" y="620688"/>
            <a:ext cx="436061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83"/>
          <a:stretch/>
        </p:blipFill>
        <p:spPr bwMode="auto">
          <a:xfrm>
            <a:off x="139374" y="3645024"/>
            <a:ext cx="4608512" cy="280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" y="764704"/>
            <a:ext cx="44804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5"/>
          <a:stretch/>
        </p:blipFill>
        <p:spPr bwMode="auto">
          <a:xfrm>
            <a:off x="4644008" y="3660776"/>
            <a:ext cx="4409586" cy="293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2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máš k snídani, obědu, večeři?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600" b="1" dirty="0" err="1" smtClean="0"/>
              <a:t>Was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hast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du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zum</a:t>
            </a:r>
            <a:r>
              <a:rPr lang="cs-CZ" sz="2600" b="1" dirty="0" smtClean="0"/>
              <a:t>…?</a:t>
            </a:r>
          </a:p>
          <a:p>
            <a:pPr lvl="1"/>
            <a:r>
              <a:rPr lang="cs-CZ" sz="2000" dirty="0" smtClean="0"/>
              <a:t>práce ve skupinkách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ráce </a:t>
            </a:r>
            <a:r>
              <a:rPr lang="cs-CZ" sz="2000" dirty="0" smtClean="0"/>
              <a:t>s obrázky – žáci vyvozují význam slov „</a:t>
            </a:r>
            <a:r>
              <a:rPr lang="cs-CZ" sz="2000" dirty="0" err="1" smtClean="0"/>
              <a:t>Frühstück</a:t>
            </a:r>
            <a:r>
              <a:rPr lang="cs-CZ" sz="2000" dirty="0" smtClean="0"/>
              <a:t>, </a:t>
            </a:r>
            <a:r>
              <a:rPr lang="cs-CZ" sz="2000" dirty="0" err="1" smtClean="0"/>
              <a:t>Mittagessen</a:t>
            </a:r>
            <a:r>
              <a:rPr lang="cs-CZ" sz="2000" dirty="0" smtClean="0"/>
              <a:t>, </a:t>
            </a:r>
            <a:r>
              <a:rPr lang="cs-CZ" sz="2000" dirty="0" err="1" smtClean="0"/>
              <a:t>Abendessen</a:t>
            </a:r>
            <a:r>
              <a:rPr lang="cs-CZ" sz="2000" dirty="0" smtClean="0"/>
              <a:t>“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Was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hast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du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Mittagessen</a:t>
            </a:r>
            <a:r>
              <a:rPr lang="cs-CZ" sz="2000" i="1" dirty="0" smtClean="0"/>
              <a:t>?“</a:t>
            </a:r>
          </a:p>
          <a:p>
            <a:pPr marL="914400" lvl="2" indent="0">
              <a:buNone/>
            </a:pPr>
            <a:r>
              <a:rPr lang="cs-CZ" sz="2000" dirty="0" smtClean="0"/>
              <a:t>Žáci reagují a vybírají obrázky </a:t>
            </a:r>
          </a:p>
          <a:p>
            <a:pPr lvl="2"/>
            <a:r>
              <a:rPr lang="cs-CZ" sz="2000" i="1" dirty="0" smtClean="0"/>
              <a:t>„</a:t>
            </a:r>
            <a:r>
              <a:rPr lang="cs-CZ" sz="2000" i="1" dirty="0" err="1" smtClean="0"/>
              <a:t>Ja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du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hast</a:t>
            </a:r>
            <a:r>
              <a:rPr lang="cs-CZ" sz="2000" i="1" dirty="0" smtClean="0"/>
              <a:t> Pizza. </a:t>
            </a:r>
            <a:r>
              <a:rPr lang="cs-CZ" sz="2000" i="1" dirty="0" err="1" smtClean="0"/>
              <a:t>Ich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habe</a:t>
            </a:r>
            <a:r>
              <a:rPr lang="cs-CZ" sz="2000" i="1" dirty="0" smtClean="0"/>
              <a:t> …“</a:t>
            </a:r>
          </a:p>
          <a:p>
            <a:pPr lvl="1"/>
            <a:r>
              <a:rPr lang="cs-CZ" sz="2200" dirty="0" smtClean="0"/>
              <a:t>Dialog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Diktát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vyučující říká: </a:t>
            </a:r>
            <a:r>
              <a:rPr lang="cs-CZ" i="1" dirty="0" smtClean="0"/>
              <a:t>„</a:t>
            </a:r>
            <a:r>
              <a:rPr lang="cs-CZ" i="1" dirty="0" err="1" smtClean="0"/>
              <a:t>Ich</a:t>
            </a:r>
            <a:r>
              <a:rPr lang="cs-CZ" i="1" dirty="0" smtClean="0"/>
              <a:t> </a:t>
            </a:r>
            <a:r>
              <a:rPr lang="cs-CZ" i="1" dirty="0" err="1" smtClean="0"/>
              <a:t>möchte</a:t>
            </a:r>
            <a:r>
              <a:rPr lang="cs-CZ" i="1" dirty="0" smtClean="0"/>
              <a:t> </a:t>
            </a:r>
            <a:r>
              <a:rPr lang="cs-CZ" i="1" dirty="0" err="1" smtClean="0"/>
              <a:t>gerne</a:t>
            </a:r>
            <a:r>
              <a:rPr lang="cs-CZ" i="1" dirty="0" smtClean="0"/>
              <a:t> … </a:t>
            </a:r>
            <a:r>
              <a:rPr lang="cs-CZ" i="1" dirty="0" err="1" smtClean="0"/>
              <a:t>haben</a:t>
            </a:r>
            <a:r>
              <a:rPr lang="cs-CZ" i="1" dirty="0" smtClean="0"/>
              <a:t>. Eliška </a:t>
            </a:r>
            <a:r>
              <a:rPr lang="cs-CZ" i="1" dirty="0" err="1" smtClean="0"/>
              <a:t>möchte</a:t>
            </a:r>
            <a:r>
              <a:rPr lang="cs-CZ" i="1" dirty="0" smtClean="0"/>
              <a:t> </a:t>
            </a:r>
            <a:r>
              <a:rPr lang="cs-CZ" i="1" dirty="0" err="1" smtClean="0"/>
              <a:t>keine</a:t>
            </a:r>
            <a:r>
              <a:rPr lang="cs-CZ" i="1" dirty="0"/>
              <a:t> </a:t>
            </a:r>
            <a:r>
              <a:rPr lang="cs-CZ" i="1" dirty="0" smtClean="0"/>
              <a:t>…, </a:t>
            </a:r>
            <a:r>
              <a:rPr lang="cs-CZ" i="1" dirty="0" err="1" smtClean="0"/>
              <a:t>aber</a:t>
            </a:r>
            <a:r>
              <a:rPr lang="cs-CZ" i="1" dirty="0" smtClean="0"/>
              <a:t> </a:t>
            </a:r>
            <a:r>
              <a:rPr lang="cs-CZ" i="1" dirty="0" err="1" smtClean="0"/>
              <a:t>sie</a:t>
            </a:r>
            <a:r>
              <a:rPr lang="cs-CZ" i="1" dirty="0" smtClean="0"/>
              <a:t> </a:t>
            </a:r>
            <a:r>
              <a:rPr lang="cs-CZ" i="1" dirty="0" err="1" smtClean="0"/>
              <a:t>möchte</a:t>
            </a:r>
            <a:r>
              <a:rPr lang="cs-CZ" i="1" dirty="0" smtClean="0"/>
              <a:t> … </a:t>
            </a:r>
            <a:r>
              <a:rPr lang="cs-CZ" i="1" dirty="0" err="1" smtClean="0"/>
              <a:t>haben</a:t>
            </a:r>
            <a:r>
              <a:rPr lang="cs-CZ" i="1" dirty="0" smtClean="0"/>
              <a:t>.“</a:t>
            </a:r>
          </a:p>
          <a:p>
            <a:r>
              <a:rPr lang="cs-CZ" dirty="0"/>
              <a:t>žáci kroužkují na pracovním papíře to, co </a:t>
            </a:r>
            <a:r>
              <a:rPr lang="cs-CZ" dirty="0" smtClean="0"/>
              <a:t>slyší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POSTER</a:t>
            </a:r>
          </a:p>
          <a:p>
            <a:r>
              <a:rPr lang="cs-CZ" dirty="0" smtClean="0"/>
              <a:t>shrnutí </a:t>
            </a:r>
            <a:r>
              <a:rPr lang="cs-CZ" dirty="0"/>
              <a:t>předchozího tématu</a:t>
            </a:r>
          </a:p>
          <a:p>
            <a:r>
              <a:rPr lang="cs-CZ" dirty="0"/>
              <a:t>žáci rozřazují obrázky do kategorií „snídaně, oběd, večeře“ </a:t>
            </a:r>
          </a:p>
          <a:p>
            <a:pPr marL="457200" lvl="1" indent="0">
              <a:buNone/>
            </a:pPr>
            <a:r>
              <a:rPr lang="cs-CZ" dirty="0"/>
              <a:t>(obrázky = předpokládáme neznalost latinky)</a:t>
            </a:r>
          </a:p>
          <a:p>
            <a:r>
              <a:rPr lang="cs-CZ" dirty="0" smtClean="0"/>
              <a:t>materiál</a:t>
            </a:r>
            <a:r>
              <a:rPr lang="cs-CZ" dirty="0"/>
              <a:t>: papíry, obrázky s potravinami, lepidlo, nůžky</a:t>
            </a:r>
          </a:p>
          <a:p>
            <a:endParaRPr lang="cs-CZ" sz="3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38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„Vaříme“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áci </a:t>
            </a:r>
            <a:r>
              <a:rPr lang="cs-CZ" dirty="0" smtClean="0"/>
              <a:t>vhazují do hrnce všechny možné potraviny</a:t>
            </a:r>
          </a:p>
          <a:p>
            <a:r>
              <a:rPr lang="cs-CZ" dirty="0"/>
              <a:t>ž</a:t>
            </a:r>
            <a:r>
              <a:rPr lang="cs-CZ" dirty="0" smtClean="0"/>
              <a:t>áci </a:t>
            </a:r>
            <a:r>
              <a:rPr lang="cs-CZ" dirty="0" smtClean="0"/>
              <a:t>popisují, jaké potraviny do hrnce </a:t>
            </a:r>
            <a:r>
              <a:rPr lang="cs-CZ" dirty="0" smtClean="0"/>
              <a:t>hází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omůcka: hrnec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2492896"/>
            <a:ext cx="7467600" cy="4873752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Děkuji za pozornost!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6647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385</Words>
  <Application>Microsoft Office PowerPoint</Application>
  <PresentationFormat>Předvádění na obrazovce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Arkýř</vt:lpstr>
      <vt:lpstr>Unser Deutschunterricht in Hohenau (14.3.2016)</vt:lpstr>
      <vt:lpstr>1) „Entspannungsphase“</vt:lpstr>
      <vt:lpstr>2) Uvedení do tématu hodiny</vt:lpstr>
      <vt:lpstr>Prezentace aplikace PowerPoint</vt:lpstr>
      <vt:lpstr>Prezentace aplikace PowerPoint</vt:lpstr>
      <vt:lpstr>Co máš k snídani, obědu, večeři?</vt:lpstr>
      <vt:lpstr>Diktát</vt:lpstr>
      <vt:lpstr>„Vaříme“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Deutschunterricht in Hohenau</dc:title>
  <dc:creator>admin</dc:creator>
  <cp:lastModifiedBy>admin</cp:lastModifiedBy>
  <cp:revision>36</cp:revision>
  <cp:lastPrinted>2016-05-09T19:09:21Z</cp:lastPrinted>
  <dcterms:created xsi:type="dcterms:W3CDTF">2016-05-09T16:41:38Z</dcterms:created>
  <dcterms:modified xsi:type="dcterms:W3CDTF">2016-05-10T11:40:55Z</dcterms:modified>
</cp:coreProperties>
</file>